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67" r:id="rId3"/>
    <p:sldId id="268" r:id="rId4"/>
    <p:sldId id="269" r:id="rId5"/>
    <p:sldId id="270" r:id="rId6"/>
    <p:sldId id="271" r:id="rId7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6" autoAdjust="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outlineViewPr>
    <p:cViewPr>
      <p:scale>
        <a:sx n="33" d="100"/>
        <a:sy n="33" d="100"/>
      </p:scale>
      <p:origin x="0" y="-5073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E5109-53C5-4DEB-B863-A71B96680AAB}" type="datetimeFigureOut">
              <a:rPr lang="de-DE" smtClean="0"/>
              <a:t>24.06.2025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7B80C-4F91-458B-B874-66853EEA9E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176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A4BEDC49-928B-4012-8D7D-DA0EF186BD6E}"/>
              </a:ext>
            </a:extLst>
          </p:cNvPr>
          <p:cNvSpPr/>
          <p:nvPr userDrawn="1"/>
        </p:nvSpPr>
        <p:spPr>
          <a:xfrm>
            <a:off x="0" y="2739044"/>
            <a:ext cx="12192000" cy="35952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3E5BED-A67A-44F3-99EE-7AB77FEE54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72817" y="3610080"/>
            <a:ext cx="9358603" cy="547816"/>
          </a:xfrm>
          <a:prstGeom prst="rect">
            <a:avLst/>
          </a:prstGeom>
        </p:spPr>
        <p:txBody>
          <a:bodyPr anchor="ctr" anchorCtr="0"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Titelfolie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5C86BDA-6036-463F-89AD-ED5FBC3EF1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772817" y="4324621"/>
            <a:ext cx="9358602" cy="54781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2D2BA2C6-9290-47A7-B783-E60C0D7CAE55}"/>
              </a:ext>
            </a:extLst>
          </p:cNvPr>
          <p:cNvCxnSpPr/>
          <p:nvPr userDrawn="1"/>
        </p:nvCxnSpPr>
        <p:spPr>
          <a:xfrm flipH="1">
            <a:off x="1772817" y="2739044"/>
            <a:ext cx="10419183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41D9A77E-8654-4EBE-8F26-FC6DB998A9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54" y="1292357"/>
            <a:ext cx="934464" cy="125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2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AC4E63F-AA4B-47B6-B075-84BC9A79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663" y="6330488"/>
            <a:ext cx="1125894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dirty="0"/>
              <a:t>23.02.2021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306D33-F7F2-4D72-B851-4D1A7A125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2010" y="6315620"/>
            <a:ext cx="573833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F877AD5-A94A-460B-BC15-89D852DFF039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4D6CE4E-0EDA-4CEF-B49A-2314ADDFE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4584" y="6203959"/>
            <a:ext cx="439506" cy="588445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0E52C7CC-F174-4DAA-A758-1E33A7997D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80592" y="6330487"/>
            <a:ext cx="8630815" cy="3651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 der Veranstaltung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7C39C79D-425A-4905-A88C-E3BB921B65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663" y="228687"/>
            <a:ext cx="11530012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Tagesordnungspunkt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538D2A9-8C39-41E2-B468-4DE2A92AE7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7663" y="2714107"/>
            <a:ext cx="11144335" cy="9933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Deckblatt/Trennblatt TOP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997BB20-7109-4FE7-965C-6D8B9115FF43}"/>
              </a:ext>
            </a:extLst>
          </p:cNvPr>
          <p:cNvSpPr txBox="1"/>
          <p:nvPr userDrawn="1"/>
        </p:nvSpPr>
        <p:spPr>
          <a:xfrm>
            <a:off x="7891397" y="65130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BFEC48DD-0DC2-46FA-BE0A-6D52629EE9E0}"/>
              </a:ext>
            </a:extLst>
          </p:cNvPr>
          <p:cNvCxnSpPr>
            <a:cxnSpLocks/>
          </p:cNvCxnSpPr>
          <p:nvPr userDrawn="1"/>
        </p:nvCxnSpPr>
        <p:spPr>
          <a:xfrm flipH="1">
            <a:off x="-32714" y="6203959"/>
            <a:ext cx="11524712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169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AC4E63F-AA4B-47B6-B075-84BC9A79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663" y="6330488"/>
            <a:ext cx="1125894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dirty="0"/>
              <a:t>02.06.2021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306D33-F7F2-4D72-B851-4D1A7A125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2010" y="6315620"/>
            <a:ext cx="573833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F877AD5-A94A-460B-BC15-89D852DFF039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4D6CE4E-0EDA-4CEF-B49A-2314ADDFE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4584" y="6203959"/>
            <a:ext cx="439506" cy="588445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0E52C7CC-F174-4DAA-A758-1E33A7997D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80592" y="6330487"/>
            <a:ext cx="8630815" cy="3651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87. Verwaltungsratssitzung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7C39C79D-425A-4905-A88C-E3BB921B65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663" y="228687"/>
            <a:ext cx="11530012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Tagesordnungspunkt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538D2A9-8C39-41E2-B468-4DE2A92AE7AB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347663" y="895049"/>
            <a:ext cx="11136022" cy="5182381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997BB20-7109-4FE7-965C-6D8B9115FF43}"/>
              </a:ext>
            </a:extLst>
          </p:cNvPr>
          <p:cNvSpPr txBox="1"/>
          <p:nvPr userDrawn="1"/>
        </p:nvSpPr>
        <p:spPr>
          <a:xfrm>
            <a:off x="7891397" y="65130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BFEC48DD-0DC2-46FA-BE0A-6D52629EE9E0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203959"/>
            <a:ext cx="11483685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9320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AC4E63F-AA4B-47B6-B075-84BC9A79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663" y="6330488"/>
            <a:ext cx="1125894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dirty="0"/>
              <a:t>23.02.2021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306D33-F7F2-4D72-B851-4D1A7A125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52010" y="6315620"/>
            <a:ext cx="573833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0F877AD5-A94A-460B-BC15-89D852DFF039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4D6CE4E-0EDA-4CEF-B49A-2314ADDFE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4584" y="6203959"/>
            <a:ext cx="439506" cy="588445"/>
          </a:xfrm>
          <a:prstGeom prst="rect">
            <a:avLst/>
          </a:prstGeo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0E52C7CC-F174-4DAA-A758-1E33A7997D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80592" y="6330487"/>
            <a:ext cx="8630815" cy="3651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Name der Veranstaltung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7C39C79D-425A-4905-A88C-E3BB921B65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663" y="228687"/>
            <a:ext cx="11530012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Tagesordnungspunkt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C538D2A9-8C39-41E2-B468-4DE2A92AE7AB}"/>
              </a:ext>
            </a:extLst>
          </p:cNvPr>
          <p:cNvSpPr>
            <a:spLocks noGrp="1" noChangeAspect="1"/>
          </p:cNvSpPr>
          <p:nvPr>
            <p:ph type="body" sz="quarter" idx="15"/>
          </p:nvPr>
        </p:nvSpPr>
        <p:spPr>
          <a:xfrm>
            <a:off x="347663" y="845860"/>
            <a:ext cx="8631237" cy="5231567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3286C170-473E-47B4-862C-FECEB250C6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60265" y="1259524"/>
            <a:ext cx="2356672" cy="4692386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997BB20-7109-4FE7-965C-6D8B9115FF43}"/>
              </a:ext>
            </a:extLst>
          </p:cNvPr>
          <p:cNvSpPr txBox="1"/>
          <p:nvPr userDrawn="1"/>
        </p:nvSpPr>
        <p:spPr>
          <a:xfrm>
            <a:off x="7891397" y="65130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BFEC48DD-0DC2-46FA-BE0A-6D52629EE9E0}"/>
              </a:ext>
            </a:extLst>
          </p:cNvPr>
          <p:cNvCxnSpPr>
            <a:cxnSpLocks/>
          </p:cNvCxnSpPr>
          <p:nvPr userDrawn="1"/>
        </p:nvCxnSpPr>
        <p:spPr>
          <a:xfrm flipH="1">
            <a:off x="-32714" y="6203959"/>
            <a:ext cx="11524712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040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FF3F70B2-466A-423F-A2EB-51FA1ECF3D02}"/>
              </a:ext>
            </a:extLst>
          </p:cNvPr>
          <p:cNvSpPr/>
          <p:nvPr userDrawn="1"/>
        </p:nvSpPr>
        <p:spPr>
          <a:xfrm>
            <a:off x="0" y="739833"/>
            <a:ext cx="12192000" cy="5444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8B40A2-14BC-4E3B-B621-C842FB7F5C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8343" y="62695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03.11.2020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D85A88B-30DE-4079-98F3-377076CFB4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7566" y="6269555"/>
            <a:ext cx="5738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2C92D16-FD45-4A35-AD7D-623ED85C1DD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66FF391-D907-4F5C-BD5E-B847B714E97F}"/>
              </a:ext>
            </a:extLst>
          </p:cNvPr>
          <p:cNvSpPr/>
          <p:nvPr userDrawn="1"/>
        </p:nvSpPr>
        <p:spPr>
          <a:xfrm>
            <a:off x="11486367" y="6184669"/>
            <a:ext cx="705633" cy="6733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279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5" r:id="rId3"/>
    <p:sldLayoutId id="2147483656" r:id="rId4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7C606-525A-4AE0-9362-39DFCC5C08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Leistungsumfang im SPNV-Netz	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C772353-CDED-429B-AE3E-39E18601E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2818" y="4324621"/>
            <a:ext cx="9358602" cy="547816"/>
          </a:xfrm>
        </p:spPr>
        <p:txBody>
          <a:bodyPr/>
          <a:lstStyle/>
          <a:p>
            <a:r>
              <a:rPr lang="de-DE" dirty="0"/>
              <a:t>Pressegespräch 24. Juni 2025</a:t>
            </a:r>
          </a:p>
        </p:txBody>
      </p:sp>
    </p:spTree>
    <p:extLst>
      <p:ext uri="{BB962C8B-B14F-4D97-AF65-F5344CB8AC3E}">
        <p14:creationId xmlns:p14="http://schemas.microsoft.com/office/powerpoint/2010/main" val="295513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50D63-3A33-B50A-C41D-BEBECCD4C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BEA3B7-8A0B-823F-13C3-3F84A960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77AD5-A94A-460B-BC15-89D852DFF03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D378185-FB4C-6BB9-E66E-189A942F1A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/>
              <a:t>Pressegespräch 24.06.2025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A63EF8-8385-8835-8062-8457E3E6A5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Interimsjahr 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F59AA99-02EB-3461-4671-71C088C7F6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3" y="1115478"/>
            <a:ext cx="11078180" cy="4891970"/>
          </a:xfrm>
        </p:spPr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dirty="0"/>
              <a:t>Neuausschreibung MDSB2025plus für Zeitraum ab Dezember 2025   12 Jahre Laufzeit </a:t>
            </a:r>
          </a:p>
          <a:p>
            <a:pPr marL="985838" marR="0" lvl="0" indent="-271463" algn="l" defTabSz="493713" rtl="0" eaLnBrk="0" fontAlgn="base" latinLnBrk="0" hangingPunct="0">
              <a:lnSpc>
                <a:spcPct val="112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	Ziel Fortführung IST-Umfang mit ggf. Ausweitung aus Vergabegewinn</a:t>
            </a:r>
          </a:p>
          <a:p>
            <a:pPr marL="985838" marR="0" lvl="0" indent="-271463" algn="l" defTabSz="493713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Integration Linie RB 110 Leipzig – Grimma – Döbeln mit Batteriezügen (BEMU)</a:t>
            </a:r>
          </a:p>
          <a:p>
            <a:pPr marL="985838" marR="0" lvl="0" indent="-285750" algn="l" defTabSz="493713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dirty="0"/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dirty="0"/>
              <a:t>Störung des Vergabeprozesses durch Beginn russischer Invasion in der Ukraine am 24.02.2022</a:t>
            </a:r>
          </a:p>
          <a:p>
            <a:pPr marL="971550" lvl="1" indent="-257175" eaLnBrk="0" fontAlgn="base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dirty="0"/>
              <a:t>In deren Folge </a:t>
            </a:r>
            <a:r>
              <a:rPr lang="de-DE" u="sng" dirty="0"/>
              <a:t>keine Angebotsabgabe der EVU</a:t>
            </a:r>
            <a:r>
              <a:rPr lang="de-DE" dirty="0"/>
              <a:t> möglich da	- Lieferketten gestört</a:t>
            </a:r>
          </a:p>
          <a:p>
            <a: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			- Termine nicht bestimmbar</a:t>
            </a:r>
          </a:p>
          <a:p>
            <a:pPr lvl="6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			- Finanzierungen/Kredite für Fahrzeuge nicht möglich</a:t>
            </a:r>
          </a:p>
          <a:p>
            <a:pPr marL="985838" lvl="8" indent="-271463" eaLnBrk="0" fontAlgn="base" hangingPunct="0">
              <a:lnSpc>
                <a:spcPct val="112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Verschiebung der Vergabe um 1 Jahr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neue Inbetriebnahme Dezember 2026.</a:t>
            </a:r>
          </a:p>
          <a:p>
            <a:pPr marL="985838" lvl="8" indent="-271463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Schaffung eines </a:t>
            </a:r>
            <a:r>
              <a:rPr lang="de-DE" sz="1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Interimsjahres 2026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nach Auslaufen MDSB I/RB 110-Verkehrsverträge bis Beginn MDSB2025plus.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714375" lvl="8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8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Durch EVU  erfolgt Anzeige wesentlich höherer Kosten aufgrund der </a:t>
            </a: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Kostenexplosion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bei Fahrzeugbeschaffung, Energie, Personal und allg. Kosten. </a:t>
            </a:r>
          </a:p>
          <a:p>
            <a:pPr marL="285750" lvl="8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8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Bei gleichem finanziellen Budget Leistungsanpassung des Ausschreibungsumfangs zwingend notwendig (s. §72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SächsGemO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und</a:t>
            </a:r>
          </a:p>
          <a:p>
            <a:pPr marL="0" lvl="8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								           §§7,16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SächsGemHVO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lvl="8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u="sng" dirty="0">
                <a:latin typeface="Arial" panose="020B0604020202020204" pitchFamily="34" charset="0"/>
                <a:cs typeface="Arial" panose="020B0604020202020204" pitchFamily="34" charset="0"/>
              </a:rPr>
              <a:t>Nachhaltige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höhere Mittelzuweisung an den ZVNL und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NachbarAT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derzeit nicht gegeben</a:t>
            </a:r>
          </a:p>
          <a:p>
            <a:pPr marL="285750" lvl="8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8" indent="-2857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Verbesserung der Einnahmen aus Fahrkartenverkauf durch D-Ticket nicht gegeben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31580D-E72C-3E85-E14A-183877A35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3116" y="1318300"/>
            <a:ext cx="1182727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12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AC820-109F-FD1D-BF8F-FF1496EA7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411DAE-1EF4-175C-6022-39DABCAA5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77AD5-A94A-460B-BC15-89D852DFF039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21C1716-2B85-E939-0C7E-4CC23763ED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Pressegespräch 24.06.2025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250BB16-ED74-D558-EB55-3027DCD796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</a:t>
            </a:r>
            <a:r>
              <a:rPr lang="de-DE" dirty="0"/>
              <a:t>Linien- und Fahrplanänderungen </a:t>
            </a:r>
            <a:endParaRPr lang="de-DE" sz="1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7553539-5170-DBD9-AEC5-13A1D0301F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3" y="1179646"/>
            <a:ext cx="11199895" cy="4891970"/>
          </a:xfrm>
        </p:spPr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dirty="0"/>
              <a:t>Ab Fahrplanwechsel 14. Dezember 2025 führt der SPFV sein neues Konzept ein   </a:t>
            </a:r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de-DE" dirty="0"/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lang="de-DE" dirty="0"/>
          </a:p>
          <a:p>
            <a:pPr marL="28003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In Folge dessen muss sich der SPNV gemäß </a:t>
            </a:r>
          </a:p>
          <a:p>
            <a:pPr lvl="5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Regelwerk der DB InfraGO anpassen </a:t>
            </a:r>
          </a:p>
          <a:p>
            <a:pPr lvl="5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5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Maßgebend hier ist der Fernverkehr am Flughafen Leipzig/Halle und die 5 Minuten Zugfolge im City-Tunnel Leipzig</a:t>
            </a:r>
          </a:p>
          <a:p>
            <a:pPr marL="2857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Neuausrichtung der Linienführung und Anpassung der Abfahrtsminuten in der gesamten Region</a:t>
            </a:r>
          </a:p>
          <a:p>
            <a:pPr marL="2857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5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22738" lvl="8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Beispiel: Tunneluhr 2027</a:t>
            </a:r>
          </a:p>
          <a:p>
            <a:pPr marL="3836988" lvl="8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	      Abfahrt Leipzig Hbf tief Richtung Süden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59587ED-20CA-6A04-E778-241969DD6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807" y="1081395"/>
            <a:ext cx="1949206" cy="109642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8C95254-3EA4-35E6-1C18-6C16E863CF1F}"/>
              </a:ext>
            </a:extLst>
          </p:cNvPr>
          <p:cNvSpPr txBox="1"/>
          <p:nvPr/>
        </p:nvSpPr>
        <p:spPr>
          <a:xfrm>
            <a:off x="9450013" y="1733667"/>
            <a:ext cx="11891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Quelle: MDR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B84AC8A-B0B2-EC79-9978-011BBD4D0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44" y="1629609"/>
            <a:ext cx="2067388" cy="116353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6D41C9A3-3564-BB7F-BEB2-DFD9D2F37F83}"/>
              </a:ext>
            </a:extLst>
          </p:cNvPr>
          <p:cNvSpPr txBox="1"/>
          <p:nvPr/>
        </p:nvSpPr>
        <p:spPr>
          <a:xfrm>
            <a:off x="2598832" y="2577699"/>
            <a:ext cx="841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Quelle: LVZ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2F3C7B1-517B-F246-25B1-B614A6362F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09" y="3951452"/>
            <a:ext cx="2398537" cy="212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99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823E0-B4DD-2794-853E-60EF655B5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B45E8B5-AB04-AB91-599E-E2CA1BCB5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77AD5-A94A-460B-BC15-89D852DFF039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600B338-986B-0A3D-03CD-563ECF698F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Pressegespräch 24.06.2025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CCF5D8-8EB2-678A-6C16-3C9EBB509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dirty="0"/>
              <a:t>Interimsjahr vs.  MDSB2025plus</a:t>
            </a:r>
            <a:endParaRPr lang="de-DE" sz="18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EBF59AE-AE7A-AB89-3432-255488C36E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3" y="778594"/>
            <a:ext cx="11199895" cy="4891970"/>
          </a:xfrm>
        </p:spPr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Interimsjahr 2026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	vertraglich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Fortsetzung des MDSB I-Netzes 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weiterhin Fahrzeuge Bombardier E-Talent 2 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eiterhin Betriebsdurchführung DB Regio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keine Integration RB 110 nach Grimma/Döbeln 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Linie S2 im MDSB II-Netz wird wieder in Ursprungslage gedreht, jedoch nur bis Leipzig-Connewitz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dirty="0"/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r>
              <a:rPr lang="de-DE" dirty="0"/>
              <a:t>					       </a:t>
            </a:r>
            <a:r>
              <a:rPr lang="de-DE" sz="800" dirty="0"/>
              <a:t>Quelle: Andreas Lander </a:t>
            </a: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dirty="0"/>
              <a:t>MDSB2025plus 2027ff	</a:t>
            </a:r>
            <a:r>
              <a:rPr lang="de-DE" dirty="0">
                <a:sym typeface="Wingdings" panose="05000000000000000000" pitchFamily="2" charset="2"/>
              </a:rPr>
              <a:t> siehe Vertragsunterzeichnung am 14.12.2023 Leipzig Hbf</a:t>
            </a:r>
            <a:endParaRPr lang="de-DE" dirty="0"/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neue Verkehrsverträge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u="sng" dirty="0"/>
              <a:t>neue größere und leistungsstärkere Fahrzeuge Siemens Mireo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Betriebsdurchführung durch DB Regio und Die Länderbahn 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Einbindung Grimma/Döbeln mit S1 und BEMU-Fahrzeugen</a:t>
            </a: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r>
              <a:rPr lang="de-DE" dirty="0"/>
              <a:t>Linie S2 im MDSB II-Netz wird wieder in Ursprungslage gedreht und fährt wieder Markkleeberg-Gaschwitz an </a:t>
            </a: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r>
              <a:rPr lang="de-DE" dirty="0"/>
              <a:t>Linie RE 50 Leipzig-Dresden erhält moderne </a:t>
            </a:r>
            <a:r>
              <a:rPr lang="de-DE" dirty="0" err="1"/>
              <a:t>DoSto</a:t>
            </a:r>
            <a:r>
              <a:rPr lang="de-DE" dirty="0"/>
              <a:t>-Triebwagen </a:t>
            </a:r>
            <a:r>
              <a:rPr lang="de-DE" dirty="0">
                <a:sym typeface="Wingdings" panose="05000000000000000000" pitchFamily="2" charset="2"/>
              </a:rPr>
              <a:t> ständig höhere Kapazität und Komfort</a:t>
            </a: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endParaRPr lang="de-DE" dirty="0">
              <a:sym typeface="Wingdings" panose="05000000000000000000" pitchFamily="2" charset="2"/>
            </a:endParaRP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endParaRPr lang="de-DE" dirty="0"/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3867150" lvl="6" indent="-28575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Quelle: Siemens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D55AF48-B3FB-C598-FFA4-8C45E6E71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549" y="2976197"/>
            <a:ext cx="2361526" cy="15743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3FF1AF4-2F17-5BAA-283B-34B728AFB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410" y="2327431"/>
            <a:ext cx="4005843" cy="102481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B71F6A4E-44EA-08A4-5816-1F96DEC46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9410" y="5121186"/>
            <a:ext cx="3001063" cy="102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29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E7D0D2-B9EB-8A79-EA05-C90BC8CDB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B552570-739D-D2F2-AAFA-E0CB8A417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77AD5-A94A-460B-BC15-89D852DFF039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5BA06BE-427E-2496-253F-82C56B9C3D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Pressegespräch 24.06.2025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C88270-4D36-0E24-0215-B71BD63F34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Interimsjahr vs. MDSB2025plus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2126672-F113-E194-8592-F8C1B09B68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3" y="1179646"/>
            <a:ext cx="11199895" cy="4891970"/>
          </a:xfrm>
        </p:spPr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Grundsätzlich aus finanziellen Mitteln wurde im gesamten Netz weniger Leistungen bestellt.   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siehe Liniennetzpläne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sz="14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Interimsjahr 2026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Linie            im MDSB II-Netz wird wieder in Ursprungslage gedreht, jedoch nur bis Leipzig-Connewitz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Grund hierfür ist fahrplanbedingt fehlende Wendezeit in Markkleeberg-</a:t>
            </a:r>
            <a:r>
              <a:rPr lang="de-DE" dirty="0" err="1"/>
              <a:t>Gaschwitz</a:t>
            </a:r>
            <a:br>
              <a:rPr lang="de-DE" dirty="0"/>
            </a:br>
            <a:r>
              <a:rPr lang="de-DE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siehe Übersicht Verkehre Markkleeberg-</a:t>
            </a:r>
            <a:r>
              <a:rPr lang="de-DE" sz="1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Großstädteln</a:t>
            </a:r>
            <a:endParaRPr lang="de-DE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u="sng" dirty="0">
                <a:sym typeface="Wingdings" panose="05000000000000000000" pitchFamily="2" charset="2"/>
              </a:rPr>
              <a:t>Nur in diesem Jahr</a:t>
            </a:r>
            <a:r>
              <a:rPr lang="de-DE" dirty="0">
                <a:sym typeface="Wingdings" panose="05000000000000000000" pitchFamily="2" charset="2"/>
              </a:rPr>
              <a:t>  </a:t>
            </a:r>
            <a:r>
              <a:rPr lang="de-DE" dirty="0" err="1">
                <a:sym typeface="Wingdings" panose="05000000000000000000" pitchFamily="2" charset="2"/>
              </a:rPr>
              <a:t>Großstädteln</a:t>
            </a:r>
            <a:r>
              <a:rPr lang="de-DE" dirty="0">
                <a:sym typeface="Wingdings" panose="05000000000000000000" pitchFamily="2" charset="2"/>
              </a:rPr>
              <a:t> und Gaschwitz statt 9/21/9/21 Minuten Takt eine 30 Minuten Takt Bedienung </a:t>
            </a: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Verlängerung der Bedienzeit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ggü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. 2025 bis 01 Uhr</a:t>
            </a: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r>
              <a:rPr lang="de-DE" dirty="0">
                <a:sym typeface="Wingdings" panose="05000000000000000000" pitchFamily="2" charset="2"/>
              </a:rPr>
              <a:t>	Reisende können in Fahrten der           aufgenommen werden    s. Kapazitätsanalyse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dirty="0"/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b="1" i="1" dirty="0">
                <a:solidFill>
                  <a:srgbClr val="0070C0"/>
                </a:solidFill>
              </a:rPr>
              <a:t>MDSB2025plus 2027ff</a:t>
            </a:r>
            <a:r>
              <a:rPr lang="de-DE" dirty="0"/>
              <a:t>		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Linie           im MDSB II-Netz fährt wieder Markkleeberg-Gaschwitz an </a:t>
            </a: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r>
              <a:rPr lang="de-DE" dirty="0"/>
              <a:t>	Basis hierfür die neue größere und leistungsstärkere Fahrzeuge Siemens Mireo</a:t>
            </a:r>
          </a:p>
          <a:p>
            <a:pPr marL="609600"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r>
              <a:rPr lang="de-DE" dirty="0"/>
              <a:t>	Wiederaufnahme des 9/21/9/21 Taktes und deutliche Vergrößerung der Fahrzeugkapazität </a:t>
            </a:r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de-DE" dirty="0"/>
              <a:t>Einbindung Grimma/Döbeln in CTL mit           und BEMU-Fahrzeugen</a:t>
            </a: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r>
              <a:rPr lang="de-DE" dirty="0"/>
              <a:t>Linie RE 50 Leipzig-Dresden erhält moderne </a:t>
            </a:r>
            <a:r>
              <a:rPr lang="de-DE" dirty="0" err="1"/>
              <a:t>DoSto</a:t>
            </a:r>
            <a:r>
              <a:rPr lang="de-DE" dirty="0"/>
              <a:t>-Triebwagen 	</a:t>
            </a:r>
            <a:r>
              <a:rPr lang="de-DE" dirty="0">
                <a:sym typeface="Wingdings" panose="05000000000000000000" pitchFamily="2" charset="2"/>
              </a:rPr>
              <a:t> ständig höhere Kapazität und Komfort</a:t>
            </a:r>
          </a:p>
          <a:p>
            <a:pPr marL="4495800" lvl="8" indent="0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None/>
              <a:defRPr/>
            </a:pPr>
            <a:r>
              <a:rPr lang="de-DE" dirty="0">
                <a:sym typeface="Wingdings" panose="05000000000000000000" pitchFamily="2" charset="2"/>
              </a:rPr>
              <a:t>		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     	 s. Kapazitäten je Linie </a:t>
            </a:r>
          </a:p>
          <a:p>
            <a:pPr marL="895350" indent="-28575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Courier New" panose="02070309020205020404" pitchFamily="49" charset="0"/>
              <a:buChar char="o"/>
              <a:defRPr/>
            </a:pPr>
            <a:endParaRPr lang="de-DE" dirty="0"/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dirty="0"/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E85288F-91A4-1E37-04F7-18B7CFE8B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92" y="1951535"/>
            <a:ext cx="413997" cy="20541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E038EC1-5DE3-5428-AB95-1E5958468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619" y="3154695"/>
            <a:ext cx="421770" cy="20612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5E369A2-B7C4-BEE8-5037-31E4B430A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940" y="4117219"/>
            <a:ext cx="413997" cy="20541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C0D8C33-1EE0-1252-C385-0B54F2333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78" y="4803129"/>
            <a:ext cx="425117" cy="21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66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1BFE3-B7B8-A77A-1EC4-E44508F32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31F471-991F-8A31-F547-E7E620A82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77AD5-A94A-460B-BC15-89D852DFF039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B41875D-1FEB-5549-59D7-976CFF46AF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Pressegespräch 24.06.2025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73B9EA-59BA-F2DD-31F8-0EB161EE1D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Beschlüsse der Verbandsversammlung 23.06.2025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C314F0E-571F-3646-E9E0-865704596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663" y="882868"/>
            <a:ext cx="11199895" cy="4891970"/>
          </a:xfrm>
        </p:spPr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Grundsätzlich aus finanziellen Mitteln wurde im gesamten Netz weniger Leistungen bestellt.   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siehe Liniennetzpläne</a:t>
            </a:r>
            <a:endParaRPr lang="de-DE" sz="800" dirty="0">
              <a:sym typeface="Wingdings" panose="05000000000000000000" pitchFamily="2" charset="2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Beschlüsse und Prüfauftrag der Verbandsversammlung vom 23.06.2025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tabLst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algn="l" eaLnBrk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defRPr/>
            </a:pPr>
            <a:endParaRPr lang="de-DE" dirty="0"/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dirty="0"/>
          </a:p>
          <a:p>
            <a:pPr marL="895350" marR="0" lvl="0" indent="-285750" algn="l" defTabSz="914400" rtl="0" eaLnBrk="0" fontAlgn="base" latinLnBrk="0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6331D6-1F0A-A19E-2FBA-DCC11383C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93" y="1477107"/>
            <a:ext cx="10900611" cy="458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79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signversuch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ignversuch 1" id="{FD3F1AD5-63E5-48AE-9E23-F963814EF23A}" vid="{6CA1C68A-D37C-4751-AD47-0A4027611B3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Designversuch 1</Template>
  <TotalTime>0</TotalTime>
  <Words>581</Words>
  <Application>Microsoft Office PowerPoint</Application>
  <PresentationFormat>Breitbild</PresentationFormat>
  <Paragraphs>96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Calibri</vt:lpstr>
      <vt:lpstr>Courier New</vt:lpstr>
      <vt:lpstr>Wingdings</vt:lpstr>
      <vt:lpstr>Designversuch 1</vt:lpstr>
      <vt:lpstr>Leistungsumfang im SPNV-Netz 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Heike Swendrowski</dc:creator>
  <cp:lastModifiedBy>Katy Schröter</cp:lastModifiedBy>
  <cp:revision>170</cp:revision>
  <cp:lastPrinted>2025-02-27T15:09:52Z</cp:lastPrinted>
  <dcterms:created xsi:type="dcterms:W3CDTF">2020-08-13T13:02:48Z</dcterms:created>
  <dcterms:modified xsi:type="dcterms:W3CDTF">2025-06-24T09:17:22Z</dcterms:modified>
</cp:coreProperties>
</file>